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65" r:id="rId3"/>
    <p:sldId id="266" r:id="rId4"/>
    <p:sldId id="286" r:id="rId5"/>
    <p:sldId id="287" r:id="rId6"/>
    <p:sldId id="293" r:id="rId7"/>
    <p:sldId id="270" r:id="rId8"/>
    <p:sldId id="289" r:id="rId9"/>
    <p:sldId id="288" r:id="rId10"/>
    <p:sldId id="292" r:id="rId11"/>
    <p:sldId id="300" r:id="rId12"/>
    <p:sldId id="267" r:id="rId13"/>
    <p:sldId id="283" r:id="rId14"/>
    <p:sldId id="279" r:id="rId15"/>
    <p:sldId id="280" r:id="rId16"/>
    <p:sldId id="295" r:id="rId17"/>
    <p:sldId id="281" r:id="rId18"/>
    <p:sldId id="296" r:id="rId19"/>
    <p:sldId id="297" r:id="rId20"/>
    <p:sldId id="273" r:id="rId21"/>
    <p:sldId id="298" r:id="rId22"/>
    <p:sldId id="299" r:id="rId23"/>
    <p:sldId id="256" r:id="rId24"/>
    <p:sldId id="268" r:id="rId25"/>
    <p:sldId id="282" r:id="rId26"/>
    <p:sldId id="271" r:id="rId27"/>
    <p:sldId id="285" r:id="rId28"/>
    <p:sldId id="284" r:id="rId29"/>
    <p:sldId id="302" r:id="rId30"/>
    <p:sldId id="272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9" autoAdjust="0"/>
  </p:normalViewPr>
  <p:slideViewPr>
    <p:cSldViewPr snapToGrid="0">
      <p:cViewPr varScale="1">
        <p:scale>
          <a:sx n="95" d="100"/>
          <a:sy n="95" d="100"/>
        </p:scale>
        <p:origin x="1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7847D51-1F7B-4665-B065-48F29B4B6EFE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3190C6-95DF-4F79-B293-1102A0D936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4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872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33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 </a:t>
            </a:r>
            <a:r>
              <a:rPr lang="en-US" dirty="0"/>
              <a:t>plaintext</a:t>
            </a:r>
            <a:r>
              <a:rPr lang="he-IL" dirty="0"/>
              <a:t> מופרד ל 4 חלקים </a:t>
            </a:r>
            <a:r>
              <a:rPr lang="en-US" dirty="0"/>
              <a:t>x1, x2, x3,x4</a:t>
            </a:r>
            <a:r>
              <a:rPr lang="he-IL" dirty="0"/>
              <a:t> כאשר כל גודל הוא </a:t>
            </a:r>
            <a:r>
              <a:rPr lang="en-US" dirty="0"/>
              <a:t>32 bit</a:t>
            </a:r>
            <a:r>
              <a:rPr lang="he-IL" dirty="0"/>
              <a:t> 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0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אלגוריתמי </a:t>
            </a:r>
            <a:r>
              <a:rPr lang="en-US" dirty="0"/>
              <a:t>encryption decryption</a:t>
            </a:r>
            <a:r>
              <a:rPr lang="he-IL" dirty="0"/>
              <a:t> מתבססים על שני מונחים עיקריים.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endParaRPr lang="he-IL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  <a:r>
              <a:rPr lang="he-IL" dirty="0"/>
              <a:t> – בלבול – בעצם מתייחס לחלופה של אות באות. ניתן לראות את זה ב </a:t>
            </a:r>
            <a:r>
              <a:rPr lang="en-US" dirty="0" err="1"/>
              <a:t>sbox</a:t>
            </a:r>
            <a:r>
              <a:rPr lang="he-I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r>
              <a:rPr lang="he-IL" dirty="0"/>
              <a:t> – פיזור – החלפת מקומות של הטקסט במקומות אחרים. ניתן לראות את זה ב </a:t>
            </a:r>
            <a:r>
              <a:rPr lang="en-US" dirty="0"/>
              <a:t>shift L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לפי שנתחיל לבצע </a:t>
            </a:r>
            <a:r>
              <a:rPr lang="en-US" dirty="0" err="1"/>
              <a:t>encription</a:t>
            </a:r>
            <a:r>
              <a:rPr lang="he-IL" dirty="0"/>
              <a:t> ניצור את כל המפתחות שלנו . נעשה זאת על ידי השקף הבא</a:t>
            </a:r>
          </a:p>
          <a:p>
            <a:pPr algn="r" rtl="1"/>
            <a:r>
              <a:rPr lang="en-US" dirty="0"/>
              <a:t>MK</a:t>
            </a:r>
            <a:r>
              <a:rPr lang="he-IL" dirty="0"/>
              <a:t> זה המפתח שלנו – אורכו 128 ביט.</a:t>
            </a:r>
          </a:p>
          <a:p>
            <a:pPr algn="r" rtl="1"/>
            <a:r>
              <a:rPr lang="he-IL" dirty="0"/>
              <a:t>את </a:t>
            </a:r>
            <a:r>
              <a:rPr lang="en-US" dirty="0"/>
              <a:t>, FK</a:t>
            </a:r>
            <a:r>
              <a:rPr lang="he-IL" dirty="0"/>
              <a:t> קיבלנו . 128 ביט. </a:t>
            </a:r>
            <a:r>
              <a:rPr lang="en-US" dirty="0"/>
              <a:t> </a:t>
            </a:r>
            <a:endParaRPr lang="he-IL" dirty="0"/>
          </a:p>
          <a:p>
            <a:pPr algn="r" rtl="1"/>
            <a:r>
              <a:rPr lang="he-IL" dirty="0"/>
              <a:t>את </a:t>
            </a:r>
            <a:r>
              <a:rPr lang="en-US" dirty="0"/>
              <a:t>CK</a:t>
            </a:r>
            <a:r>
              <a:rPr lang="he-IL" dirty="0"/>
              <a:t> גם קיבלנו , אבל קיבלנו 32 </a:t>
            </a:r>
            <a:r>
              <a:rPr lang="en-US" dirty="0"/>
              <a:t>ck</a:t>
            </a:r>
            <a:r>
              <a:rPr lang="he-IL" dirty="0"/>
              <a:t> שונים באורך 32 עבור כל סיבוב.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1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5439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653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חתימות דיגיטליות חשובות באבטחת מידע: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- הן מסייעות לנו לאמת את זהות השולח.</a:t>
            </a:r>
          </a:p>
          <a:p>
            <a:pPr algn="r" rtl="1"/>
            <a:r>
              <a:rPr lang="he-IL" dirty="0"/>
              <a:t>- לוודא את שלמות ההודעה (שלא שינו לנו אותה בדרך).</a:t>
            </a:r>
          </a:p>
          <a:p>
            <a:pPr algn="r" rtl="1"/>
            <a:r>
              <a:rPr lang="he-IL" dirty="0"/>
              <a:t>- למנוע התקפות איש בבדרך.</a:t>
            </a:r>
          </a:p>
          <a:p>
            <a:pPr algn="r" rtl="1"/>
            <a:r>
              <a:rPr lang="he-IL" dirty="0"/>
              <a:t>- להימנע מצב שבו השולח יכול להתנער משליחת ההודעה.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37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8800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01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2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4249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74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637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74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526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25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1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3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60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Symmetric block cipher</a:t>
            </a:r>
            <a:r>
              <a:rPr lang="he-IL" dirty="0"/>
              <a:t> – ההצפנה מתבצעת בבלוקים.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Key size 128 bit</a:t>
            </a:r>
            <a:r>
              <a:rPr lang="he-IL" dirty="0"/>
              <a:t> – זה לא המפתח הכי ארוך שנחשפנו אליו בשיעורים (לעומת </a:t>
            </a:r>
            <a:r>
              <a:rPr lang="en-US" dirty="0"/>
              <a:t>AES</a:t>
            </a:r>
            <a:r>
              <a:rPr lang="he-IL" dirty="0"/>
              <a:t> ), זה בעצם איזון בין אבטחה לבין ביצועים.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Block size – 128 bit</a:t>
            </a:r>
            <a:r>
              <a:rPr lang="he-IL" dirty="0"/>
              <a:t> – הצפנה של בלוק יחסית בגודל סביר, אנחנו מדברים על גודל שווה ל גודל של </a:t>
            </a:r>
            <a:r>
              <a:rPr lang="en-US" dirty="0"/>
              <a:t>AES</a:t>
            </a: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Rounds 32</a:t>
            </a:r>
            <a:r>
              <a:rPr lang="he-IL" dirty="0"/>
              <a:t> – לשם ניסיון לאבטחה גבוהה ולהגדיל את הבלבול על הטקסט המוצפן אנו מבצעים 32 </a:t>
            </a:r>
            <a:r>
              <a:rPr lang="en-US" dirty="0"/>
              <a:t>rounds</a:t>
            </a:r>
            <a:r>
              <a:rPr lang="he-IL" dirty="0"/>
              <a:t> שמשלבים בתוכם </a:t>
            </a:r>
            <a:r>
              <a:rPr lang="en-US" dirty="0" err="1"/>
              <a:t>sbox</a:t>
            </a:r>
            <a:r>
              <a:rPr lang="he-IL" dirty="0"/>
              <a:t> ו </a:t>
            </a:r>
            <a:r>
              <a:rPr lang="he-IL" dirty="0" err="1"/>
              <a:t>שיפט</a:t>
            </a:r>
            <a:r>
              <a:rPr lang="he-IL" dirty="0"/>
              <a:t> ו </a:t>
            </a:r>
            <a:r>
              <a:rPr lang="en-US" dirty="0" err="1"/>
              <a:t>xor</a:t>
            </a:r>
            <a:r>
              <a:rPr lang="he-IL" dirty="0"/>
              <a:t> . 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unbalanced Fiestel network</a:t>
            </a:r>
            <a:r>
              <a:rPr lang="he-IL" dirty="0"/>
              <a:t> – 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מתבסס על ארכיטקטורת </a:t>
            </a:r>
            <a:r>
              <a:rPr lang="en-US" dirty="0" err="1"/>
              <a:t>fiestel</a:t>
            </a:r>
            <a:r>
              <a:rPr lang="he-IL" dirty="0"/>
              <a:t> , אך שהם לקחו את זה להיות </a:t>
            </a:r>
            <a:r>
              <a:rPr lang="en-US" dirty="0"/>
              <a:t>unbalanced</a:t>
            </a:r>
            <a:r>
              <a:rPr lang="he-IL" dirty="0"/>
              <a:t> כלומר לא חלופה בין החצי הראשון לשני אלא כמו הזזה.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בגלל שאנחנו תחת </a:t>
            </a:r>
            <a:r>
              <a:rPr lang="en-US" dirty="0" err="1"/>
              <a:t>fiestel</a:t>
            </a:r>
            <a:r>
              <a:rPr lang="he-IL" dirty="0"/>
              <a:t> ארכיטקטורה , ה</a:t>
            </a:r>
            <a:r>
              <a:rPr lang="en-US" dirty="0" err="1"/>
              <a:t>decription</a:t>
            </a:r>
            <a:r>
              <a:rPr lang="he-IL" dirty="0"/>
              <a:t> יעבוד אותו דבר כמו ה </a:t>
            </a:r>
            <a:r>
              <a:rPr lang="en-US" dirty="0" err="1"/>
              <a:t>encription</a:t>
            </a:r>
            <a:r>
              <a:rPr lang="he-IL" dirty="0"/>
              <a:t> אבל עם מפתחות בסדר הפוך.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לראות שה הושפעו גם מה </a:t>
            </a:r>
            <a:r>
              <a:rPr lang="en-US" dirty="0"/>
              <a:t>AES</a:t>
            </a:r>
            <a:r>
              <a:rPr lang="he-IL" dirty="0"/>
              <a:t> וגם מה </a:t>
            </a:r>
            <a:r>
              <a:rPr lang="en-US" dirty="0"/>
              <a:t>DES</a:t>
            </a:r>
            <a:r>
              <a:rPr lang="he-IL" dirty="0"/>
              <a:t> , באחד מהארכיטקטורה, באחר הם לקחו גדלים ופרמטרים.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6F2C-304B-4318-C8F4-19F46E1D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8441-1BE5-DCF8-D04D-E0CAD4AE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DFB2-C1B4-B9DE-A936-A995984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87B-3615-4A66-471B-8A4514EE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AEB1-BF4A-4BDB-1D07-EF2A98D2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09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895-042D-A3A5-C08A-CD4158E1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5245-D915-CE7A-6B16-247CA3A2F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6832-62A5-64CD-BB65-46FD8F1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DC51-A5AD-B59B-9D0F-1133456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1AE5-6614-2AFE-9F2C-B5D75BAA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DC66D-21DC-BFFE-7319-08E2A7BBB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35B0-33C6-5CC3-89C9-4094D209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E19F-F3DF-99C0-320A-44B8AC1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7CE2-D5D9-E74C-A407-0F5B0FE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0BA8-56AA-364D-4F7C-1C1E7A48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83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F98554-F759-BB8B-9F87-2D92060D8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450D42B-8D64-67E1-E1B7-747F4111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AA791C9-CF52-FAF2-3550-D2565C5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B19889-EC3A-46BF-3894-78218C43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051A6B-EAA7-B6EB-10AF-7935B505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81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26C3F5-6F87-4452-8BA3-64AB028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5D06A0-FD1F-A169-0A2E-6D5BCF2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ED3573-A13A-A020-7893-CC7CF7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1C1B9D-83DB-A5BB-29D3-D42BFD66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432BF9-6BBF-19F7-600F-C13FB494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80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FD3E8B-ECFC-FDFF-33A7-EB317599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D00411F-921F-BA1E-5C35-F706A4086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329275-E0E5-81F0-ED01-75F27AA1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2FB357-1738-95C5-8F48-CEF51B0B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23CF3C-2E87-2425-89EA-BBA85B0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68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7A90BF-29D3-0897-3DE1-2FDACCB3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F6D481E-5FF2-7102-D5E4-35BEB2339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DC91DE-BCBF-12AF-D95A-EAFC4511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F98E0B-705B-2EF4-4CDD-2B4E7747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FBCFB3E-9321-4A31-00C3-6BC09D63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7420B2-47CA-4845-5EA5-BC528DE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1307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BAEE0-6734-826B-EA89-5ACCBA5D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79220-A82E-0C88-DBE7-9E83D0F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8EBE7C-CFE1-FF61-1348-6466D53E1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098A04-8425-A95A-DDA9-08160A4DC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577CF06-A491-BC86-DCA4-F2921D3A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A4BBD6-CB4C-B7EA-FA8D-00C7A725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85D8DAD-4BBA-A384-90D4-C01EC077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76C9D95-63CA-E714-3819-D524068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024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554548-E40B-5C4F-038B-FCFBD03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077F2A-2056-0797-DD1A-FBC7D5F8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AF5CBD0-0213-4C70-8F3D-FE5156D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A15D38E-18DD-797D-6984-B338A08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457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E2EAF8-4FCE-10DF-E7CC-20E2B32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55E4316-37A2-84AA-3DB2-A7287BF7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439ACA-4C78-148E-FAB6-47D38F3B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907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0E782-4ADA-1B3D-BF1A-7B6E243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27542B-829D-D8A3-A35B-2BAA76A7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38D2209-AB62-FE68-30D7-74021E012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2D8C60-EED4-F135-E6F7-F160D83B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9F3F58-C33C-007C-2BDE-2470834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A74363A-00F2-2F38-7920-1772D05F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62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CAB2-0C3E-333F-C09E-41AAD1B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58D-4A29-EE3A-21BA-46D37385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216D-D3CA-9F70-E729-010E5CD7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3677-C366-D251-79CA-8D10B4F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6FC9-5818-E9D9-6A9F-620B515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53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7DFE14-40B6-3A2F-A025-960C7E2A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611FCE5-21C0-95F5-9F6A-1BA0B71AA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F5E0A5-57FB-2632-3793-37281F24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EA5B340-1B23-2A4D-5E7A-F527AFC1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511080-FF34-78E3-8453-458BFED6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B7AB3E7-2456-EF59-D6D7-893E873D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6312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EE240-400F-86F7-7FB9-534D303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D81D386-48E7-3962-F219-240BD8F7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DFC7BA-DD7A-440A-1DFE-476C2B7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CDEB77-7A3C-8214-1948-2481A612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1D7DF-3B78-65DB-7F3B-4D3BD87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82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685152-9611-18DF-0417-9254017EE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51C3E4E-E3C0-6828-1586-0176F792E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0933E8-8493-D925-075F-3C3F369C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9F0DA2-D60E-752E-FEAB-3332F8E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9719DE-A258-3303-9A1F-1923EBC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18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D18-8871-3C7E-331E-6928BD7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E438-9029-8F6B-7F15-5A028D34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7380-3FF2-BB24-6DA8-023F20B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EE97-B709-ABFA-FB11-D93CBE39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430A-28B5-D249-6034-3D099CE8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2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69CE-9A6D-179B-A3C7-16A6A6C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73D-050A-D53D-E0FD-E26D6B3B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2055-C679-C4C2-9F0D-1D4BC534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3FE23-C94A-63D6-9225-DBBF1C4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73699-2459-7CBE-7519-9ECD9FB8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21D2-8BDB-8933-2016-5CA9E1D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34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F555-10FE-9C6D-1085-A2B36303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A3A-4825-5FD3-BEFD-D4B620DA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035E8-4281-D21A-6479-171A154F9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8735-F8D2-F340-89E1-DDC4F2ACA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1229-D1AF-AA2B-FB94-BE5604B9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D9D41-A7B7-418C-584E-0C3CF1A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F621C-E0CC-DA8F-097F-9A2415CE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F03C3-4B94-6428-5FAA-21B1AD47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31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BD0B-C697-0451-7BAA-811D7B85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CCB57-3C45-4087-51F4-7CA68BD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FC146-D874-6B25-1A31-89762BB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939F-8EFB-8086-B298-B3D3CC6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CC365-5715-3BC0-9A88-16D51CB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27D8-4565-AE73-B2F3-F9E8F1B9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4071-2F8A-3BDE-4CC9-D46EFAA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201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CEAD-F405-4627-95A4-E1C8A0D8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403-C683-415E-402C-FCAEF90D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5867-3F98-4D19-0D1B-60A07316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5303-5A23-E5C9-3B5A-B52A331B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B3E4-3AA3-76F1-AEA8-28FC8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DAAE-52C2-6F90-9B48-C35A29C5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358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A2C5-130F-0925-9D42-F716940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93DB-6429-FC7B-B2CF-2A5718B42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67E58-6426-DF82-E1C7-A0047E08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3E4B-80AA-E8B1-AE10-18BA7913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B322-C784-B330-ACB5-FE7E5A97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F16-6E3A-FD53-DF06-CC8430E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54EBC-DEF2-BAAD-14BB-F41C3A7F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C75B-747C-9487-EEC4-54B58562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6AA-8C7A-9A3D-8CBD-13695B5BD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3F39A-F63B-45A0-8B7F-5CBA1A8D649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0CDD-F70F-00D7-5A01-B122060E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CE90-D27A-4244-608B-A14378C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D9EB02-9CB8-E44F-3D36-9FD2C0E3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36C0E3-B016-0C6C-7B9A-9374A63C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25EFC5-C38A-E221-C21E-D3EC6BA0E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355275-AB01-FD43-CBD0-E4E419E4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F0529D-DB29-115E-6153-C315CD087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147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colab.research.google.com/github/DorShabat/Cryptology-Project/blob/main/Schnorr_signature.ipynb#scrollTo=qoa3KoyyDt0X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5" Type="http://schemas.openxmlformats.org/officeDocument/2006/relationships/image" Target="../media/image72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24" Type="http://schemas.openxmlformats.org/officeDocument/2006/relationships/image" Target="../media/image71.png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49.svg"/><Relationship Id="rId9" Type="http://schemas.openxmlformats.org/officeDocument/2006/relationships/image" Target="../media/image55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github/DorShabat/Cryptology-Project/blob/main/Schnorr_signature.ipynb#scrollTo=qoa3KoyyDt0X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Data Security and Cryptology -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Final Project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F78124-A5BD-BF84-E9FD-B62FD575EA66}"/>
              </a:ext>
            </a:extLst>
          </p:cNvPr>
          <p:cNvSpPr txBox="1"/>
          <p:nvPr/>
        </p:nvSpPr>
        <p:spPr>
          <a:xfrm>
            <a:off x="7449083" y="4913829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- 316575620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- 207756552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F75AC9-7AC7-65FE-3488-64B0E67794D8}"/>
              </a:ext>
            </a:extLst>
          </p:cNvPr>
          <p:cNvGrpSpPr/>
          <p:nvPr/>
        </p:nvGrpSpPr>
        <p:grpSpPr>
          <a:xfrm>
            <a:off x="946858" y="1944171"/>
            <a:ext cx="8027040" cy="2969658"/>
            <a:chOff x="5036199" y="1995595"/>
            <a:chExt cx="8027040" cy="29696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00C66-2EFA-03EB-CC60-C984F10C25FE}"/>
                </a:ext>
              </a:extLst>
            </p:cNvPr>
            <p:cNvSpPr txBox="1"/>
            <p:nvPr/>
          </p:nvSpPr>
          <p:spPr>
            <a:xfrm>
              <a:off x="6234422" y="1995595"/>
              <a:ext cx="6828817" cy="29546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200000"/>
                </a:lnSpc>
                <a:spcAft>
                  <a:spcPts val="600"/>
                </a:spcAft>
              </a:pP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Secure payment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,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Schnorr Signature 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for server identification.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SM4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encoder – decoder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ECDH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key generation. </a:t>
              </a:r>
            </a:p>
          </p:txBody>
        </p:sp>
        <p:pic>
          <p:nvPicPr>
            <p:cNvPr id="11" name="Graphic 10" descr="Credit card">
              <a:extLst>
                <a:ext uri="{FF2B5EF4-FFF2-40B4-BE49-F238E27FC236}">
                  <a16:creationId xmlns:a16="http://schemas.microsoft.com/office/drawing/2014/main" id="{232C71D6-0634-2A4F-0D73-376DE6C4A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6873" y="2229160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2" name="Graphic 31" descr="Employee Badge">
              <a:extLst>
                <a:ext uri="{FF2B5EF4-FFF2-40B4-BE49-F238E27FC236}">
                  <a16:creationId xmlns:a16="http://schemas.microsoft.com/office/drawing/2014/main" id="{CBBBFD51-327E-8859-BC92-CA016C62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6876" y="2913791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3" name="Graphic 32" descr="Lock">
              <a:extLst>
                <a:ext uri="{FF2B5EF4-FFF2-40B4-BE49-F238E27FC236}">
                  <a16:creationId xmlns:a16="http://schemas.microsoft.com/office/drawing/2014/main" id="{97458A29-FDDA-A65B-A767-5A92B386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6199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4" name="Graphic 33" descr="Unlock">
              <a:extLst>
                <a:ext uri="{FF2B5EF4-FFF2-40B4-BE49-F238E27FC236}">
                  <a16:creationId xmlns:a16="http://schemas.microsoft.com/office/drawing/2014/main" id="{268A0BB4-7F71-F562-15FB-74C649E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1128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5" name="Graphic 34" descr="Key with solid fill">
              <a:extLst>
                <a:ext uri="{FF2B5EF4-FFF2-40B4-BE49-F238E27FC236}">
                  <a16:creationId xmlns:a16="http://schemas.microsoft.com/office/drawing/2014/main" id="{20690D12-54DF-B36A-D76A-349B28E8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36873" y="4413919"/>
              <a:ext cx="551334" cy="551334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DDD7D-B1D0-53D5-96AB-B3DFA1C487FB}"/>
              </a:ext>
            </a:extLst>
          </p:cNvPr>
          <p:cNvGrpSpPr/>
          <p:nvPr/>
        </p:nvGrpSpPr>
        <p:grpSpPr>
          <a:xfrm>
            <a:off x="437504" y="6191243"/>
            <a:ext cx="5121985" cy="459836"/>
            <a:chOff x="6288560" y="4779901"/>
            <a:chExt cx="5121985" cy="459836"/>
          </a:xfrm>
        </p:grpSpPr>
        <p:sp>
          <p:nvSpPr>
            <p:cNvPr id="2" name="TextBox 1">
              <a:hlinkClick r:id="rId13"/>
              <a:extLst>
                <a:ext uri="{FF2B5EF4-FFF2-40B4-BE49-F238E27FC236}">
                  <a16:creationId xmlns:a16="http://schemas.microsoft.com/office/drawing/2014/main" id="{D519B37E-2821-7D1C-FAF8-D0A5E04809DA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</a:t>
              </a:r>
              <a:r>
                <a:rPr lang="en-US" sz="2000" b="1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Implemantion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6" name="Picture 5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159DBCE6-8D32-B118-B6EB-E21F50E3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9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2058868" y="21226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Deriving a Shared Key from the Shared Secret</a:t>
            </a:r>
            <a:endParaRPr lang="en-US" sz="48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/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Once both parties compute the shared secret point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on the elliptic curve, </a:t>
                </a:r>
              </a:p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they need to derive a shared key for encryption and decryption.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blipFill>
                <a:blip r:embed="rId2"/>
                <a:stretch>
                  <a:fillRect l="-715" t="-5556" b="-150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/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Hashing the Shared Secret: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coordinates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David 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David "/>
                        <a:cs typeface="David" panose="020E0502060401010101" pitchFamily="34" charset="-79"/>
                      </a:rPr>
                      <m:t>𝑦</m:t>
                    </m:r>
                  </m:oMath>
                </a14:m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 of the shared secret are concatenated to form a single byte string.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byte string is then hashed using a cryptographic hash function such as SHA-256.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Generating the 128-bit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output of the hash function is a 256-bit value.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</a:rPr>
                  <a:t>The first 128 bits of this hashed output are extracted to form the shared key.</a:t>
                </a:r>
                <a:endParaRPr lang="en-US" sz="2000" dirty="0">
                  <a:latin typeface="David "/>
                  <a:cs typeface="David" panose="020E0502060401010101" pitchFamily="34" charset="-79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Usage of the Shared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128-bit key is then used for symmetric encryption and decryption.</a:t>
                </a:r>
                <a:endParaRPr lang="en-US" sz="2000" dirty="0">
                  <a:latin typeface="David 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blipFill>
                <a:blip r:embed="rId3"/>
                <a:stretch>
                  <a:fillRect l="-360" b="-19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8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SM4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Graphic 1" descr="Lock">
            <a:extLst>
              <a:ext uri="{FF2B5EF4-FFF2-40B4-BE49-F238E27FC236}">
                <a16:creationId xmlns:a16="http://schemas.microsoft.com/office/drawing/2014/main" id="{48E67A3D-1787-8DAD-6483-994180C1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481" y="430861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" name="Graphic 2" descr="Unlock">
            <a:extLst>
              <a:ext uri="{FF2B5EF4-FFF2-40B4-BE49-F238E27FC236}">
                <a16:creationId xmlns:a16="http://schemas.microsoft.com/office/drawing/2014/main" id="{1696CF53-1700-DE5B-26DE-C3D239C1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1565" y="436839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A4CE23-F132-D1F2-5C0E-A748DE75D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4473" r="2966" b="6028"/>
          <a:stretch/>
        </p:blipFill>
        <p:spPr bwMode="auto">
          <a:xfrm>
            <a:off x="3986375" y="1605280"/>
            <a:ext cx="4661160" cy="46524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9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3B065-6A55-E763-B44F-0DF9052D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404438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>
              <a:spcAft>
                <a:spcPts val="600"/>
              </a:spcAft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A Chinese National Standard for Block Cipher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4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גרפיקה 6">
            <a:extLst>
              <a:ext uri="{FF2B5EF4-FFF2-40B4-BE49-F238E27FC236}">
                <a16:creationId xmlns:a16="http://schemas.microsoft.com/office/drawing/2014/main" id="{EDEB0716-20E6-C8B0-C0DC-0CB5B9A8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68" y="4373407"/>
            <a:ext cx="2850589" cy="1900393"/>
          </a:xfrm>
          <a:prstGeom prst="rect">
            <a:avLst/>
          </a:prstGeom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תמונה 7" descr="תמונה שמכילה מעגל חשמלי, הנדסת חשמל, חשמל, רכיב חשמלי&#10;&#10;התיאור נוצר באופן אוטומטי">
            <a:extLst>
              <a:ext uri="{FF2B5EF4-FFF2-40B4-BE49-F238E27FC236}">
                <a16:creationId xmlns:a16="http://schemas.microsoft.com/office/drawing/2014/main" id="{660259EF-BB18-CAEB-0E8F-A67BC058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32" y="3759200"/>
            <a:ext cx="2933700" cy="2933700"/>
          </a:xfrm>
          <a:prstGeom prst="roundRect">
            <a:avLst>
              <a:gd name="adj" fmla="val 62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E23241C-0AA0-A24C-28D9-DD74725D9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31E6EF-15CF-DF9D-DD37-AB856D69B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8E3637-225C-36FE-D7C1-F57790CF4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92E2DC-D51F-DFBF-401D-B2BEFB519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3475E6-F1DD-D1EF-1250-033992BB902E}"/>
              </a:ext>
            </a:extLst>
          </p:cNvPr>
          <p:cNvSpPr txBox="1"/>
          <p:nvPr/>
        </p:nvSpPr>
        <p:spPr>
          <a:xfrm>
            <a:off x="308768" y="1720102"/>
            <a:ext cx="9031271" cy="22621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SM4 is a symmetric key block cipher algorithm developed by the Chinese State Cryptography Administration.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Developed by the Chinese government.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Designed to provide secure communication in wireless networks.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70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שחור, עיצוב&#10;&#10;התיאור נוצר באופן אוטומטי">
            <a:extLst>
              <a:ext uri="{FF2B5EF4-FFF2-40B4-BE49-F238E27FC236}">
                <a16:creationId xmlns:a16="http://schemas.microsoft.com/office/drawing/2014/main" id="{2904A07B-305F-087A-9BA6-27EFD39A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6" y="66436"/>
            <a:ext cx="5245382" cy="679156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70424F5-2E98-9F01-4D70-9087D246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3" y="645920"/>
            <a:ext cx="4992584" cy="13255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Configuration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405210-32C5-0837-BD1B-1B6682B6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885E3A-1F99-7DF2-C897-A8FB182D3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D7AF73-7C6C-A822-BDB0-87758E012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1E35D49-2575-FCA6-025D-33513419A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9FC098-A8CD-CC08-BE24-E0E6297B4802}"/>
              </a:ext>
            </a:extLst>
          </p:cNvPr>
          <p:cNvSpPr txBox="1"/>
          <p:nvPr/>
        </p:nvSpPr>
        <p:spPr>
          <a:xfrm>
            <a:off x="379034" y="2120182"/>
            <a:ext cx="6415466" cy="32701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Symmetric block cipher.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Key size: 128 bit.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Block size: 128 bit.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Rounds: 32.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Structure: unbalanced Fiestel network.</a:t>
            </a:r>
          </a:p>
        </p:txBody>
      </p:sp>
    </p:spTree>
    <p:extLst>
      <p:ext uri="{BB962C8B-B14F-4D97-AF65-F5344CB8AC3E}">
        <p14:creationId xmlns:p14="http://schemas.microsoft.com/office/powerpoint/2010/main" val="141218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B38304-B1C7-CA51-FE8B-60E8E5F6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8" y="669925"/>
            <a:ext cx="33655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endParaRPr lang="he-IL" sz="6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טקסט, חשמל, מכשיר חשמלי, מולטימדיה&#10;&#10;התיאור נוצר באופן אוטומטי">
            <a:extLst>
              <a:ext uri="{FF2B5EF4-FFF2-40B4-BE49-F238E27FC236}">
                <a16:creationId xmlns:a16="http://schemas.microsoft.com/office/drawing/2014/main" id="{79113026-2F7C-3718-86C1-5E3AF69A2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488950"/>
            <a:ext cx="5880100" cy="588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08B9EA-06F6-8E45-3299-F55FE21C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40454-9F56-845F-70E5-AFEF5AA0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5CEBE3-4A55-2D6C-9762-6A1324018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52A385-F7A0-DBEF-6AD3-9608941AF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A04EFE-B4A9-369F-62C6-74F6759AFC88}"/>
              </a:ext>
            </a:extLst>
          </p:cNvPr>
          <p:cNvSpPr txBox="1"/>
          <p:nvPr/>
        </p:nvSpPr>
        <p:spPr>
          <a:xfrm>
            <a:off x="451358" y="2278993"/>
            <a:ext cx="4285742" cy="13311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Encyption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– Decryption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Key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Expension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526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תמונה 33" descr="תמונה שמכילה תרשים, קו, צילום מסך, שרטוט טכני&#10;&#10;התיאור נוצר באופן אוטומטי">
            <a:extLst>
              <a:ext uri="{FF2B5EF4-FFF2-40B4-BE49-F238E27FC236}">
                <a16:creationId xmlns:a16="http://schemas.microsoft.com/office/drawing/2014/main" id="{0DA54653-716A-1E8B-F226-47A00460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76" y="2270817"/>
            <a:ext cx="6862052" cy="414933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64" y="494872"/>
            <a:ext cx="3256415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Round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629AC4D-D61A-370E-C0EA-441D6795485C}"/>
              </a:ext>
            </a:extLst>
          </p:cNvPr>
          <p:cNvGrpSpPr/>
          <p:nvPr/>
        </p:nvGrpSpPr>
        <p:grpSpPr>
          <a:xfrm>
            <a:off x="6917893" y="987315"/>
            <a:ext cx="3391301" cy="1230964"/>
            <a:chOff x="4594687" y="1793813"/>
            <a:chExt cx="3391301" cy="1230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/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/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/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/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AB2C88CC-7D8F-F29A-7A82-FBE4A5938FDE}"/>
                </a:ext>
              </a:extLst>
            </p:cNvPr>
            <p:cNvSpPr/>
            <p:nvPr/>
          </p:nvSpPr>
          <p:spPr>
            <a:xfrm>
              <a:off x="4594687" y="1793813"/>
              <a:ext cx="3391301" cy="3978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Plaintext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C1C3C3AF-18E3-73A9-60BA-E38649B7AB2E}"/>
                </a:ext>
              </a:extLst>
            </p:cNvPr>
            <p:cNvSpPr/>
            <p:nvPr/>
          </p:nvSpPr>
          <p:spPr>
            <a:xfrm>
              <a:off x="4851494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חץ: למטה 11">
              <a:extLst>
                <a:ext uri="{FF2B5EF4-FFF2-40B4-BE49-F238E27FC236}">
                  <a16:creationId xmlns:a16="http://schemas.microsoft.com/office/drawing/2014/main" id="{1678669D-5200-BE31-1A4E-83AE2D068785}"/>
                </a:ext>
              </a:extLst>
            </p:cNvPr>
            <p:cNvSpPr/>
            <p:nvPr/>
          </p:nvSpPr>
          <p:spPr>
            <a:xfrm>
              <a:off x="5720976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חץ: למטה 12">
              <a:extLst>
                <a:ext uri="{FF2B5EF4-FFF2-40B4-BE49-F238E27FC236}">
                  <a16:creationId xmlns:a16="http://schemas.microsoft.com/office/drawing/2014/main" id="{F3A370A5-9BD4-E8E2-727E-EC479B6003DB}"/>
                </a:ext>
              </a:extLst>
            </p:cNvPr>
            <p:cNvSpPr/>
            <p:nvPr/>
          </p:nvSpPr>
          <p:spPr>
            <a:xfrm>
              <a:off x="6590458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881126E7-75C8-0754-4C68-9F5BE68F6C67}"/>
                </a:ext>
              </a:extLst>
            </p:cNvPr>
            <p:cNvSpPr/>
            <p:nvPr/>
          </p:nvSpPr>
          <p:spPr>
            <a:xfrm>
              <a:off x="7459940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548A921D-33F8-9E18-0626-6057EF62CB2C}"/>
              </a:ext>
            </a:extLst>
          </p:cNvPr>
          <p:cNvCxnSpPr>
            <a:stCxn id="6" idx="2"/>
          </p:cNvCxnSpPr>
          <p:nvPr/>
        </p:nvCxnSpPr>
        <p:spPr>
          <a:xfrm flipH="1">
            <a:off x="5670885" y="2218279"/>
            <a:ext cx="1638436" cy="483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68AACC7-4019-F50A-B41F-1CB45AFBC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178803" y="2218279"/>
            <a:ext cx="620293" cy="43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CFD2BBBD-41D0-648F-22B3-F37F902B948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8285" y="2218279"/>
            <a:ext cx="869481" cy="484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30D08887-4462-819C-7971-183599A2A43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17767" y="2218279"/>
            <a:ext cx="1132908" cy="4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2E760180-41F1-5D2F-C60E-2A4589FAA2E8}"/>
              </a:ext>
            </a:extLst>
          </p:cNvPr>
          <p:cNvSpPr/>
          <p:nvPr/>
        </p:nvSpPr>
        <p:spPr>
          <a:xfrm>
            <a:off x="10067894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C65C4480-C464-C74A-99C2-A1009EDB2465}"/>
              </a:ext>
            </a:extLst>
          </p:cNvPr>
          <p:cNvSpPr/>
          <p:nvPr/>
        </p:nvSpPr>
        <p:spPr>
          <a:xfrm>
            <a:off x="10067894" y="119662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128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D113FE9-B750-7F64-FFB0-094BECF71C77}"/>
              </a:ext>
            </a:extLst>
          </p:cNvPr>
          <p:cNvSpPr/>
          <p:nvPr/>
        </p:nvSpPr>
        <p:spPr>
          <a:xfrm>
            <a:off x="9182904" y="2021533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2D2E782B-3F3C-1DAD-F0B4-8CDEC2C4E9DA}"/>
              </a:ext>
            </a:extLst>
          </p:cNvPr>
          <p:cNvSpPr/>
          <p:nvPr/>
        </p:nvSpPr>
        <p:spPr>
          <a:xfrm>
            <a:off x="8320543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A2B34572-94CA-AF0A-5E04-4B24A33E4E78}"/>
              </a:ext>
            </a:extLst>
          </p:cNvPr>
          <p:cNvSpPr/>
          <p:nvPr/>
        </p:nvSpPr>
        <p:spPr>
          <a:xfrm>
            <a:off x="7454069" y="2039610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14D729C2-81C5-A102-938D-6A11A82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64" y="1840688"/>
            <a:ext cx="5336301" cy="397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B0F28B-B1FF-5859-BEB4-000F8965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FF6414-82D0-F89A-F463-E19B4976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F3197C-6A47-EFF3-3CE1-AAAE88122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AA085D-6036-3DB1-E58B-FFB0551EE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85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84" y="772537"/>
            <a:ext cx="3078615" cy="9584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Function F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1" name="תמונה 90" descr="תמונה שמכילה צילום מסך, תרשים, טקסט&#10;&#10;התיאור נוצר באופן אוטומטי">
            <a:extLst>
              <a:ext uri="{FF2B5EF4-FFF2-40B4-BE49-F238E27FC236}">
                <a16:creationId xmlns:a16="http://schemas.microsoft.com/office/drawing/2014/main" id="{72B857A3-9F4C-8FAB-5DBA-7EAF42D90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56" y="462713"/>
            <a:ext cx="6567512" cy="5932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60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  <a:blipFill>
                <a:blip r:embed="rId4"/>
                <a:stretch>
                  <a:fillRect l="-434" t="-15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D729DB5-2ACE-086F-31C5-E3A580DAB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B0560C-0C5C-650C-A0E4-0D42A53A2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B9D683-7A08-8A42-05B4-4AE16E4B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792865-D091-2800-0AF4-EF28E8E08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65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pPr algn="ctr" rtl="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Key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Expansion</m:t>
                      </m:r>
                    </m:oMath>
                  </m:oMathPara>
                </a14:m>
                <a:endParaRPr lang="he-IL" sz="54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  <a:blipFill>
                <a:blip r:embed="rId3"/>
                <a:stretch>
                  <a:fillRect t="-15207" r="-25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 descr="תמונה שמכילה צילום מסך, טקסט, תרשים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6CC04872-D834-1A2E-6822-B2B40C559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83" y="552202"/>
            <a:ext cx="6595252" cy="57535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5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50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  <a:blipFill>
                <a:blip r:embed="rId5"/>
                <a:stretch>
                  <a:fillRect l="-301" t="-14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AEC056C-4842-A057-ADD3-F66C55B5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E49D8C-54E2-AEF2-8D75-5607C82ED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D4C0053-2C6F-8749-6B37-F6D19AB44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2D43EF-1ED3-1D78-447C-302D2FF4E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89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AB6505-FAF8-83AF-6150-E588379F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Security Analysis of SM4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B6369C-6B38-E2E7-6CE7-EFF8260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8877"/>
            <a:ext cx="11429999" cy="5588000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Strengths of SM4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Block </a:t>
            </a:r>
            <a:r>
              <a:rPr lang="en-US" altLang="he-IL" sz="2300" dirty="0">
                <a:latin typeface="David" panose="020E0502060401010101" pitchFamily="34" charset="-79"/>
                <a:cs typeface="David" panose="020E0502060401010101" pitchFamily="34" charset="-79"/>
              </a:rPr>
              <a:t>Cipher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Key Size and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Key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Strong security against brute-force attacks.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Effective balance between security and efficiency.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Number of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32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Enhances diffusion and confusion, increasing cryptanalytic complexity.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Use of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Confusion via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Obscures the relationship between key and ciphertext.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Shift rows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Diffusion via Permutation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Spreads influence of plaintext bits across ciphertext.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C47485-27C8-0957-A621-F32C4C71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20C9D1-B091-0458-F972-64213A872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F2D2E8-AE13-3EB8-0905-3AFCE2817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A803D4-D79C-7678-71D0-B65DAFB20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3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Decryption</m:t>
                      </m:r>
                    </m:oMath>
                  </m:oMathPara>
                </a14:m>
                <a:endParaRPr lang="he-IL" sz="54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  <a:blipFill>
                <a:blip r:embed="rId2"/>
                <a:stretch>
                  <a:fillRect t="-16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E55234-8144-C0D3-C317-AB80F9440E39}"/>
              </a:ext>
            </a:extLst>
          </p:cNvPr>
          <p:cNvSpPr txBox="1"/>
          <p:nvPr/>
        </p:nvSpPr>
        <p:spPr>
          <a:xfrm>
            <a:off x="769319" y="1305868"/>
            <a:ext cx="9813063" cy="44416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Inverse Key Expansion: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latin typeface="David "/>
              </a:rPr>
              <a:t>Like encryption, decryption also relies on key expansion but in reverse order.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Unbalanced Feistel Network: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Utilizes an unbalanced Feistel structure where decryption mirrors encryption with reversed subkeys.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Plaintext Recovery: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Ciphertext is divided into 128-bit blocks.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Each block undergoes 32 rounds of decryption using the subkeys.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Decryption rounds incorporate inverse operations of S-box, linear transformation, and key mixing.</a:t>
            </a:r>
          </a:p>
        </p:txBody>
      </p:sp>
    </p:spTree>
    <p:extLst>
      <p:ext uri="{BB962C8B-B14F-4D97-AF65-F5344CB8AC3E}">
        <p14:creationId xmlns:p14="http://schemas.microsoft.com/office/powerpoint/2010/main" val="7707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ECDH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7" name="Graphic 36" descr="Key with solid fill">
            <a:extLst>
              <a:ext uri="{FF2B5EF4-FFF2-40B4-BE49-F238E27FC236}">
                <a16:creationId xmlns:a16="http://schemas.microsoft.com/office/drawing/2014/main" id="{B1FAED73-E7E0-BB3F-7A42-F0729A05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7005" y="3561880"/>
            <a:ext cx="2202839" cy="220283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C50F5E-6E24-B955-1E25-601EF6885D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/>
          <a:stretch/>
        </p:blipFill>
        <p:spPr>
          <a:xfrm>
            <a:off x="6877562" y="2448537"/>
            <a:ext cx="5314437" cy="4241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9A1C5-B5D5-A8C6-3B36-20717B70E114}"/>
              </a:ext>
            </a:extLst>
          </p:cNvPr>
          <p:cNvSpPr txBox="1"/>
          <p:nvPr/>
        </p:nvSpPr>
        <p:spPr>
          <a:xfrm>
            <a:off x="2251581" y="1350801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Elliptic Curve Diffie-Hellman</a:t>
            </a:r>
          </a:p>
        </p:txBody>
      </p:sp>
    </p:spTree>
    <p:extLst>
      <p:ext uri="{BB962C8B-B14F-4D97-AF65-F5344CB8AC3E}">
        <p14:creationId xmlns:p14="http://schemas.microsoft.com/office/powerpoint/2010/main" val="323994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1CC9AF-F66B-7734-C0D1-0B07CFC9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 VS AES VS DES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2013FE13-BA05-ED85-93F4-38C94E0EE64D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2324100"/>
          <a:ext cx="9728200" cy="3606800"/>
        </p:xfrm>
        <a:graphic>
          <a:graphicData uri="http://schemas.openxmlformats.org/drawingml/2006/table">
            <a:tbl>
              <a:tblPr rtl="1" firstRow="1" firstCol="1">
                <a:effectLst/>
                <a:tableStyleId>{5C22544A-7EE6-4342-B048-85BDC9FD1C3A}</a:tableStyleId>
              </a:tblPr>
              <a:tblGrid>
                <a:gridCol w="1945640">
                  <a:extLst>
                    <a:ext uri="{9D8B030D-6E8A-4147-A177-3AD203B41FA5}">
                      <a16:colId xmlns:a16="http://schemas.microsoft.com/office/drawing/2014/main" val="2580727584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3596444896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652297509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5610498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1538878804"/>
                    </a:ext>
                  </a:extLst>
                </a:gridCol>
              </a:tblGrid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Algorithm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Block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Key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Number of Rounds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Security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3834612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516534"/>
                  </a:ext>
                </a:extLst>
              </a:tr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128, 192, 256 bits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10, 12, 14</a:t>
                      </a:r>
                      <a:endParaRPr lang="he-I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6541946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64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56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Insecure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755468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FF78A80-4734-4D14-6F2D-4A25D948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CC3B5-F541-ACA5-848D-3463E3DD7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D7D622-67FD-3AF5-90C0-159275FE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3D5B72-4A94-B02F-CD40-76A95600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254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4100" b="0" i="0" dirty="0">
                    <a:solidFill>
                      <a:schemeClr val="accent1">
                        <a:lumMod val="75000"/>
                      </a:schemeClr>
                    </a:solidFill>
                    <a:latin typeface="David "/>
                    <a:cs typeface="David" panose="020E0502060401010101" pitchFamily="34" charset="-79"/>
                  </a:rPr>
                  <a:t>Preventing </a:t>
                </a:r>
                <a14:m>
                  <m:oMath xmlns:m="http://schemas.openxmlformats.org/officeDocument/2006/math"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𝑀𝑎𝑛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𝐼𝑛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h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𝑒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𝑀𝑖𝑑𝑑𝑙𝑒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lang="en-US" sz="4100" b="0" i="0" dirty="0">
                    <a:solidFill>
                      <a:schemeClr val="accent1">
                        <a:lumMod val="75000"/>
                      </a:schemeClr>
                    </a:solidFill>
                    <a:latin typeface="David "/>
                    <a:cs typeface="David" panose="020E0502060401010101" pitchFamily="34" charset="-79"/>
                  </a:rPr>
                  <a:t>attack</a:t>
                </a:r>
                <a:endParaRPr lang="he-IL" sz="4000" dirty="0">
                  <a:solidFill>
                    <a:schemeClr val="accent1">
                      <a:lumMod val="75000"/>
                    </a:schemeClr>
                  </a:solidFill>
                  <a:latin typeface="David 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  <a:blipFill>
                <a:blip r:embed="rId2"/>
                <a:stretch>
                  <a:fillRect l="-420" t="-17143" r="-1608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A5CF2A-5F5E-010D-418B-6AA7696E917F}"/>
              </a:ext>
            </a:extLst>
          </p:cNvPr>
          <p:cNvSpPr txBox="1"/>
          <p:nvPr/>
        </p:nvSpPr>
        <p:spPr>
          <a:xfrm>
            <a:off x="478701" y="1721642"/>
            <a:ext cx="11091485" cy="36048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SM4 encryption can be vulnerable to Man-In-The-Middle (MITM) attacks.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To prevent this, we will use Digital Signature (Schnorr Signature) to ensure secure authentication and integrity.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This approach guarantees that the messages are authentic and have not been tampered with, leading to a more secure communication channel.</a:t>
            </a:r>
          </a:p>
        </p:txBody>
      </p:sp>
    </p:spTree>
    <p:extLst>
      <p:ext uri="{BB962C8B-B14F-4D97-AF65-F5344CB8AC3E}">
        <p14:creationId xmlns:p14="http://schemas.microsoft.com/office/powerpoint/2010/main" val="184439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8" name="Graphic 37" descr="Employee Badge">
            <a:extLst>
              <a:ext uri="{FF2B5EF4-FFF2-40B4-BE49-F238E27FC236}">
                <a16:creationId xmlns:a16="http://schemas.microsoft.com/office/drawing/2014/main" id="{55F0605B-ED66-E386-5E47-B0EC9FB8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743" y="1440898"/>
            <a:ext cx="1779822" cy="177982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074" name="Picture 2" descr="A brief intro to Bitcoin Schnorr Multi-signatures | by Tal Be'ery |  HackerNoon.com | Medium">
            <a:extLst>
              <a:ext uri="{FF2B5EF4-FFF2-40B4-BE49-F238E27FC236}">
                <a16:creationId xmlns:a16="http://schemas.microsoft.com/office/drawing/2014/main" id="{C6CCBEFE-432B-991F-D85B-C803E67B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4" b="9884"/>
          <a:stretch/>
        </p:blipFill>
        <p:spPr bwMode="auto">
          <a:xfrm>
            <a:off x="8007217" y="3957365"/>
            <a:ext cx="4093343" cy="281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are Schnorr Signatures? - Bitstamp Learn Center">
            <a:extLst>
              <a:ext uri="{FF2B5EF4-FFF2-40B4-BE49-F238E27FC236}">
                <a16:creationId xmlns:a16="http://schemas.microsoft.com/office/drawing/2014/main" id="{EC7F3ABC-A0E4-8945-BCEA-52848CD3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2" y="3865179"/>
            <a:ext cx="5545792" cy="29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43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304877" y="1259634"/>
            <a:ext cx="938590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crucial in cryptography, ensuring message authenticity and integrity.</a:t>
            </a:r>
          </a:p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They verify the sender's identity and protect against message tampering.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Why Digital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548717" y="2063249"/>
            <a:ext cx="10726013" cy="19005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Authenticity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Confirms the sender's identity.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Integrity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Ensures the message hasn't been altered.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Prevents Man-in-the-Middle Attacks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Stops attackers from intercepting and modifying messages.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Non-repudiation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The sender cannot deny having sent the message.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D61C5-3BBA-17CE-6026-44BFE8B87AE2}"/>
              </a:ext>
            </a:extLst>
          </p:cNvPr>
          <p:cNvSpPr txBox="1"/>
          <p:nvPr/>
        </p:nvSpPr>
        <p:spPr>
          <a:xfrm>
            <a:off x="303173" y="4359935"/>
            <a:ext cx="873668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essential in email, financial transactions, and legal documents.</a:t>
            </a: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100" name="Picture 4" descr="Digital Signature: How Does It Work?">
            <a:extLst>
              <a:ext uri="{FF2B5EF4-FFF2-40B4-BE49-F238E27FC236}">
                <a16:creationId xmlns:a16="http://schemas.microsoft.com/office/drawing/2014/main" id="{E9D32A75-0704-07CD-74EF-3B3F5AD0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39" y="4570551"/>
            <a:ext cx="3002379" cy="15762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7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1120835" y="1583147"/>
            <a:ext cx="10227480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Schnorr Signature is a digital signature algorithm known for its simplicity, efficiency, and security.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Schnorr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871568" y="2568466"/>
            <a:ext cx="9092554" cy="236218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Invented by: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Claus-Peter Schnorr.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Advantages: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More efficient than many other digital signature algorithms.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Provides strong security guarantees.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Applications: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Used in various cryptographic protocols and blockchain technologies.</a:t>
            </a:r>
          </a:p>
        </p:txBody>
      </p:sp>
      <p:pic>
        <p:nvPicPr>
          <p:cNvPr id="1026" name="Picture 2" descr="Claus P. Schnorr - Wikipedia">
            <a:extLst>
              <a:ext uri="{FF2B5EF4-FFF2-40B4-BE49-F238E27FC236}">
                <a16:creationId xmlns:a16="http://schemas.microsoft.com/office/drawing/2014/main" id="{A2111E4B-175E-E497-B663-59E17E71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73" y="4874744"/>
            <a:ext cx="1890670" cy="1739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2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hnorr signature function diagram">
            <a:extLst>
              <a:ext uri="{FF2B5EF4-FFF2-40B4-BE49-F238E27FC236}">
                <a16:creationId xmlns:a16="http://schemas.microsoft.com/office/drawing/2014/main" id="{CDE50348-E26C-F893-67CB-75429A9D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68262"/>
            <a:ext cx="5294716" cy="28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hnorr verify function diagram">
            <a:extLst>
              <a:ext uri="{FF2B5EF4-FFF2-40B4-BE49-F238E27FC236}">
                <a16:creationId xmlns:a16="http://schemas.microsoft.com/office/drawing/2014/main" id="{6A877CAB-6D21-B9A9-AC4A-8A794D15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2130002"/>
            <a:ext cx="5294715" cy="33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96A70-56D6-B6E7-0E8B-455E7A708D93}"/>
              </a:ext>
            </a:extLst>
          </p:cNvPr>
          <p:cNvSpPr txBox="1"/>
          <p:nvPr/>
        </p:nvSpPr>
        <p:spPr>
          <a:xfrm>
            <a:off x="1027569" y="1509970"/>
            <a:ext cx="853119" cy="4001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1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58AD5-5B29-4852-684A-481407265687}"/>
              </a:ext>
            </a:extLst>
          </p:cNvPr>
          <p:cNvSpPr txBox="1"/>
          <p:nvPr/>
        </p:nvSpPr>
        <p:spPr>
          <a:xfrm>
            <a:off x="10215509" y="1499810"/>
            <a:ext cx="1008609" cy="4001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1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receiver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D7D-357B-0212-1C06-71FB656F9F10}"/>
              </a:ext>
            </a:extLst>
          </p:cNvPr>
          <p:cNvSpPr txBox="1"/>
          <p:nvPr/>
        </p:nvSpPr>
        <p:spPr>
          <a:xfrm>
            <a:off x="2042979" y="504539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Diagrams</a:t>
            </a:r>
          </a:p>
        </p:txBody>
      </p:sp>
    </p:spTree>
    <p:extLst>
      <p:ext uri="{BB962C8B-B14F-4D97-AF65-F5344CB8AC3E}">
        <p14:creationId xmlns:p14="http://schemas.microsoft.com/office/powerpoint/2010/main" val="260658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206178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Algorithm Steps: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Generation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generates a private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a public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Signing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selects a random nonce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hashes the message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to create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computes the signature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receives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verifies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  <a:b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</a:b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8F50DE9-307C-0DB6-8CF0-B7C83E8693B5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Algorithm</a:t>
            </a:r>
          </a:p>
        </p:txBody>
      </p:sp>
    </p:spTree>
    <p:extLst>
      <p:ext uri="{BB962C8B-B14F-4D97-AF65-F5344CB8AC3E}">
        <p14:creationId xmlns:p14="http://schemas.microsoft.com/office/powerpoint/2010/main" val="310427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341311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Mathematical Concepts: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09028" y="1910999"/>
                <a:ext cx="9395460" cy="1003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Modular Arithmetic: 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Operations performed within a fixed range, modulo a number 𝑝.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Discrete Logarithms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 Finding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a hard problem ensuring security.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1910999"/>
                <a:ext cx="9395460" cy="1003223"/>
              </a:xfrm>
              <a:prstGeom prst="rect">
                <a:avLst/>
              </a:prstGeom>
              <a:blipFill>
                <a:blip r:embed="rId3"/>
                <a:stretch>
                  <a:fillRect l="-584" b="-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6323DD-9DC4-E452-1AE1-48DA859F259E}"/>
              </a:ext>
            </a:extLst>
          </p:cNvPr>
          <p:cNvSpPr txBox="1"/>
          <p:nvPr/>
        </p:nvSpPr>
        <p:spPr>
          <a:xfrm>
            <a:off x="490915" y="3337406"/>
            <a:ext cx="223490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Key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/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Public Key: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Nonce: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Signature: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𝑄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𝑒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blipFill>
                <a:blip r:embed="rId4"/>
                <a:stretch>
                  <a:fillRect l="-689" b="-31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72" y="447963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8514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02EB5EE-8916-6C4E-CD2A-42BF50BD7880}"/>
              </a:ext>
            </a:extLst>
          </p:cNvPr>
          <p:cNvSpPr/>
          <p:nvPr/>
        </p:nvSpPr>
        <p:spPr>
          <a:xfrm>
            <a:off x="6608290" y="1255670"/>
            <a:ext cx="57034" cy="5225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2FE1E-3EEC-23A7-807C-11B4C38B93C5}"/>
              </a:ext>
            </a:extLst>
          </p:cNvPr>
          <p:cNvSpPr/>
          <p:nvPr/>
        </p:nvSpPr>
        <p:spPr>
          <a:xfrm>
            <a:off x="9689999" y="1246861"/>
            <a:ext cx="57034" cy="5225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0B049-903A-7688-FBAB-443634CE8545}"/>
              </a:ext>
            </a:extLst>
          </p:cNvPr>
          <p:cNvSpPr txBox="1"/>
          <p:nvPr/>
        </p:nvSpPr>
        <p:spPr>
          <a:xfrm>
            <a:off x="6253291" y="630048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 "/>
              </a:rPr>
              <a:t>Alice</a:t>
            </a:r>
            <a:endParaRPr lang="he-IL" dirty="0">
              <a:latin typeface="David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CA237-9B93-D053-0E3D-48065621AA1E}"/>
              </a:ext>
            </a:extLst>
          </p:cNvPr>
          <p:cNvSpPr txBox="1"/>
          <p:nvPr/>
        </p:nvSpPr>
        <p:spPr>
          <a:xfrm>
            <a:off x="9391212" y="655840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 "/>
              </a:rPr>
              <a:t>Bob</a:t>
            </a:r>
            <a:endParaRPr lang="he-IL" dirty="0">
              <a:latin typeface="David "/>
            </a:endParaRPr>
          </a:p>
        </p:txBody>
      </p:sp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2789DBD6-179D-DA20-2BFE-292BFCBB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2532" y="207452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AC311B4E-E919-C6C9-3834-ABFC8EA2D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5872" y="19137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4914F-9986-DDAA-FBC7-D36BC78B9C7D}"/>
                  </a:ext>
                </a:extLst>
              </p:cNvPr>
              <p:cNvSpPr txBox="1"/>
              <p:nvPr/>
            </p:nvSpPr>
            <p:spPr>
              <a:xfrm>
                <a:off x="93713" y="3203037"/>
                <a:ext cx="3913585" cy="230832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u="sng" dirty="0">
                    <a:latin typeface="David "/>
                  </a:rPr>
                  <a:t>Agreed:</a:t>
                </a:r>
              </a:p>
              <a:p>
                <a:endParaRPr lang="en-US" b="1" dirty="0"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avid "/>
                  </a:rPr>
                  <a:t>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David "/>
                      </a:rPr>
                      <m:t>𝑃</m:t>
                    </m:r>
                  </m:oMath>
                </a14:m>
                <a:endParaRPr lang="en-US" b="0" dirty="0"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avid "/>
                  </a:rPr>
                  <a:t>Elliptic curve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David "/>
                      </a:rPr>
                      <m:t>𝑎</m:t>
                    </m:r>
                    <m:r>
                      <a:rPr lang="en-US" b="0" i="1" smtClean="0">
                        <a:latin typeface="David "/>
                      </a:rPr>
                      <m:t>, </m:t>
                    </m:r>
                    <m:r>
                      <a:rPr lang="en-US" b="0" i="1" smtClean="0">
                        <a:latin typeface="David "/>
                      </a:rPr>
                      <m:t>𝑏</m:t>
                    </m:r>
                    <m:r>
                      <a:rPr lang="en-US" b="0" i="1" smtClean="0">
                        <a:latin typeface="David "/>
                      </a:rPr>
                      <m:t>, </m:t>
                    </m:r>
                    <m:r>
                      <a:rPr lang="en-US" b="0" i="1" smtClean="0">
                        <a:latin typeface="David "/>
                      </a:rPr>
                      <m:t>𝐺</m:t>
                    </m:r>
                  </m:oMath>
                </a14:m>
                <a:r>
                  <a:rPr lang="en-US" dirty="0">
                    <a:latin typeface="David 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avid "/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avid "/>
                  </a:rPr>
                  <a:t>Block Ciphers operation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𝐸𝐶𝐵</m:t>
                    </m:r>
                  </m:oMath>
                </a14:m>
                <a:endParaRPr lang="en-US" b="0" dirty="0"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David 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4914F-9986-DDAA-FBC7-D36BC78B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" y="3203037"/>
                <a:ext cx="3913585" cy="2308324"/>
              </a:xfrm>
              <a:prstGeom prst="rect">
                <a:avLst/>
              </a:prstGeom>
              <a:blipFill>
                <a:blip r:embed="rId7"/>
                <a:stretch>
                  <a:fillRect l="-1246" t="-13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/>
              <p:nvPr/>
            </p:nvSpPr>
            <p:spPr>
              <a:xfrm>
                <a:off x="4799707" y="1343541"/>
                <a:ext cx="18394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Choose private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David "/>
                      </a:rPr>
                      <m:t>𝑎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07" y="1343541"/>
                <a:ext cx="1839405" cy="307777"/>
              </a:xfrm>
              <a:prstGeom prst="rect">
                <a:avLst/>
              </a:prstGeom>
              <a:blipFill>
                <a:blip r:embed="rId8"/>
                <a:stretch>
                  <a:fillRect l="-993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/>
              <p:nvPr/>
            </p:nvSpPr>
            <p:spPr>
              <a:xfrm>
                <a:off x="9755598" y="1857619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Create public Key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598" y="1857619"/>
                <a:ext cx="2111984" cy="307777"/>
              </a:xfrm>
              <a:prstGeom prst="rect">
                <a:avLst/>
              </a:prstGeom>
              <a:blipFill>
                <a:blip r:embed="rId9"/>
                <a:stretch>
                  <a:fillRect l="-865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/>
              <p:nvPr/>
            </p:nvSpPr>
            <p:spPr>
              <a:xfrm>
                <a:off x="4920874" y="1840691"/>
                <a:ext cx="169806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Create public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David "/>
                      </a:rPr>
                      <m:t>𝐴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874" y="1840691"/>
                <a:ext cx="1698064" cy="307777"/>
              </a:xfrm>
              <a:prstGeom prst="rect">
                <a:avLst/>
              </a:prstGeom>
              <a:blipFill>
                <a:blip r:embed="rId10"/>
                <a:stretch>
                  <a:fillRect l="-1075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A5C18A-22A5-9ED5-41F7-76308B68350B}"/>
              </a:ext>
            </a:extLst>
          </p:cNvPr>
          <p:cNvCxnSpPr>
            <a:cxnSpLocks/>
          </p:cNvCxnSpPr>
          <p:nvPr/>
        </p:nvCxnSpPr>
        <p:spPr>
          <a:xfrm>
            <a:off x="6539954" y="2011507"/>
            <a:ext cx="3056885" cy="4146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C0FDC-C63D-5D48-C3C8-B6FC390F389E}"/>
              </a:ext>
            </a:extLst>
          </p:cNvPr>
          <p:cNvCxnSpPr>
            <a:cxnSpLocks/>
          </p:cNvCxnSpPr>
          <p:nvPr/>
        </p:nvCxnSpPr>
        <p:spPr>
          <a:xfrm flipH="1">
            <a:off x="5715286" y="1609885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/>
              <p:nvPr/>
            </p:nvSpPr>
            <p:spPr>
              <a:xfrm>
                <a:off x="4936227" y="2242918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avid 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avid "/>
                          </a:rPr>
                          <m:t>𝑎</m:t>
                        </m:r>
                      </m:sub>
                    </m:sSub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27" y="2242918"/>
                <a:ext cx="2014079" cy="307777"/>
              </a:xfrm>
              <a:prstGeom prst="rect">
                <a:avLst/>
              </a:prstGeom>
              <a:blipFill>
                <a:blip r:embed="rId11"/>
                <a:stretch>
                  <a:fillRect l="-909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/>
              <p:nvPr/>
            </p:nvSpPr>
            <p:spPr>
              <a:xfrm>
                <a:off x="9757604" y="2242173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avid 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avid "/>
                          </a:rPr>
                          <m:t>𝑏</m:t>
                        </m:r>
                      </m:sub>
                    </m:sSub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04" y="2242173"/>
                <a:ext cx="2014079" cy="307777"/>
              </a:xfrm>
              <a:prstGeom prst="rect">
                <a:avLst/>
              </a:prstGeom>
              <a:blipFill>
                <a:blip r:embed="rId12"/>
                <a:stretch>
                  <a:fillRect l="-909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/>
              <p:nvPr/>
            </p:nvSpPr>
            <p:spPr>
              <a:xfrm>
                <a:off x="9753620" y="1312943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Choose private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David "/>
                      </a:rPr>
                      <m:t>𝑏</m:t>
                    </m:r>
                  </m:oMath>
                </a14:m>
                <a:endParaRPr lang="en-US" sz="1400" b="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20" y="1312943"/>
                <a:ext cx="2111984" cy="307777"/>
              </a:xfrm>
              <a:prstGeom prst="rect">
                <a:avLst/>
              </a:prstGeom>
              <a:blipFill>
                <a:blip r:embed="rId13"/>
                <a:stretch>
                  <a:fillRect l="-867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27C216-05A0-F757-4DC6-17C099B13F60}"/>
              </a:ext>
            </a:extLst>
          </p:cNvPr>
          <p:cNvCxnSpPr>
            <a:cxnSpLocks/>
          </p:cNvCxnSpPr>
          <p:nvPr/>
        </p:nvCxnSpPr>
        <p:spPr>
          <a:xfrm flipH="1">
            <a:off x="10572419" y="1601881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B2BCE0-058C-BDFB-AF0D-49791C03EAFE}"/>
              </a:ext>
            </a:extLst>
          </p:cNvPr>
          <p:cNvCxnSpPr>
            <a:cxnSpLocks/>
          </p:cNvCxnSpPr>
          <p:nvPr/>
        </p:nvCxnSpPr>
        <p:spPr>
          <a:xfrm flipH="1">
            <a:off x="6770393" y="2076844"/>
            <a:ext cx="3010339" cy="325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7549E4-2EB4-6580-0A33-3B8F156827C7}"/>
              </a:ext>
            </a:extLst>
          </p:cNvPr>
          <p:cNvCxnSpPr>
            <a:cxnSpLocks/>
          </p:cNvCxnSpPr>
          <p:nvPr/>
        </p:nvCxnSpPr>
        <p:spPr>
          <a:xfrm flipH="1">
            <a:off x="5733608" y="2516834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2E334-1BBA-017D-B10B-44126AE5A0D9}"/>
              </a:ext>
            </a:extLst>
          </p:cNvPr>
          <p:cNvCxnSpPr>
            <a:cxnSpLocks/>
          </p:cNvCxnSpPr>
          <p:nvPr/>
        </p:nvCxnSpPr>
        <p:spPr>
          <a:xfrm flipH="1">
            <a:off x="10568356" y="2509758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/>
              <p:nvPr/>
            </p:nvSpPr>
            <p:spPr>
              <a:xfrm>
                <a:off x="6980690" y="1772211"/>
                <a:ext cx="33854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avid "/>
                        </a:rPr>
                        <m:t>𝐴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90" y="1772211"/>
                <a:ext cx="3385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/>
              <p:nvPr/>
            </p:nvSpPr>
            <p:spPr>
              <a:xfrm>
                <a:off x="9089180" y="1797762"/>
                <a:ext cx="33854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180" y="1797762"/>
                <a:ext cx="3385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/>
              <p:nvPr/>
            </p:nvSpPr>
            <p:spPr>
              <a:xfrm>
                <a:off x="4929209" y="2725020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Derive shared key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9" y="2725020"/>
                <a:ext cx="2014079" cy="307777"/>
              </a:xfrm>
              <a:prstGeom prst="rect">
                <a:avLst/>
              </a:prstGeom>
              <a:blipFill>
                <a:blip r:embed="rId16"/>
                <a:stretch>
                  <a:fillRect l="-909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/>
              <p:nvPr/>
            </p:nvSpPr>
            <p:spPr>
              <a:xfrm>
                <a:off x="9780732" y="2724275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Derive shared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32" y="2724275"/>
                <a:ext cx="2014079" cy="307777"/>
              </a:xfrm>
              <a:prstGeom prst="rect">
                <a:avLst/>
              </a:prstGeom>
              <a:blipFill>
                <a:blip r:embed="rId17"/>
                <a:stretch>
                  <a:fillRect l="-906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/>
              <p:nvPr/>
            </p:nvSpPr>
            <p:spPr>
              <a:xfrm>
                <a:off x="7692001" y="2265272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01" y="2265272"/>
                <a:ext cx="86401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/>
              <p:nvPr/>
            </p:nvSpPr>
            <p:spPr>
              <a:xfrm>
                <a:off x="7647552" y="2678768"/>
                <a:ext cx="1012040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552" y="2678768"/>
                <a:ext cx="101204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D25767D-DAF5-F1E2-D887-926AD642F15F}"/>
              </a:ext>
            </a:extLst>
          </p:cNvPr>
          <p:cNvSpPr txBox="1"/>
          <p:nvPr/>
        </p:nvSpPr>
        <p:spPr>
          <a:xfrm>
            <a:off x="4549085" y="3999007"/>
            <a:ext cx="24316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Create a unique signature 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8642F2-FFCD-08DB-3AAC-280683580367}"/>
              </a:ext>
            </a:extLst>
          </p:cNvPr>
          <p:cNvCxnSpPr>
            <a:cxnSpLocks/>
          </p:cNvCxnSpPr>
          <p:nvPr/>
        </p:nvCxnSpPr>
        <p:spPr>
          <a:xfrm>
            <a:off x="6618938" y="4948342"/>
            <a:ext cx="3034576" cy="16881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FCCA70A-BA12-68B1-B106-888D9F3E2CD7}"/>
              </a:ext>
            </a:extLst>
          </p:cNvPr>
          <p:cNvSpPr txBox="1"/>
          <p:nvPr/>
        </p:nvSpPr>
        <p:spPr>
          <a:xfrm>
            <a:off x="4718355" y="3146678"/>
            <a:ext cx="24316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Split msg into blocks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1A64F-ABF5-073A-0262-D16DBFE413E8}"/>
              </a:ext>
            </a:extLst>
          </p:cNvPr>
          <p:cNvSpPr txBox="1"/>
          <p:nvPr/>
        </p:nvSpPr>
        <p:spPr>
          <a:xfrm>
            <a:off x="5236711" y="4526477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Sign the msg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B2AA98-2358-D30E-D9AA-42A858F99747}"/>
              </a:ext>
            </a:extLst>
          </p:cNvPr>
          <p:cNvCxnSpPr>
            <a:cxnSpLocks/>
          </p:cNvCxnSpPr>
          <p:nvPr/>
        </p:nvCxnSpPr>
        <p:spPr>
          <a:xfrm flipH="1">
            <a:off x="5733608" y="4284575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AF489FC-1633-58CD-9104-B1FFB8E5AB03}"/>
              </a:ext>
            </a:extLst>
          </p:cNvPr>
          <p:cNvSpPr txBox="1"/>
          <p:nvPr/>
        </p:nvSpPr>
        <p:spPr>
          <a:xfrm>
            <a:off x="5253267" y="4869107"/>
            <a:ext cx="126060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Send to Bob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/>
              <p:nvPr/>
            </p:nvSpPr>
            <p:spPr>
              <a:xfrm>
                <a:off x="6682698" y="4616655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698" y="4616655"/>
                <a:ext cx="864019" cy="307777"/>
              </a:xfrm>
              <a:prstGeom prst="rect">
                <a:avLst/>
              </a:prstGeom>
              <a:blipFill>
                <a:blip r:embed="rId2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D83488-D684-042D-80DC-975CC9336D71}"/>
                  </a:ext>
                </a:extLst>
              </p:cNvPr>
              <p:cNvSpPr txBox="1"/>
              <p:nvPr/>
            </p:nvSpPr>
            <p:spPr>
              <a:xfrm>
                <a:off x="5882536" y="4295199"/>
                <a:ext cx="477397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D83488-D684-042D-80DC-975CC933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36" y="4295199"/>
                <a:ext cx="477397" cy="307777"/>
              </a:xfrm>
              <a:prstGeom prst="rect">
                <a:avLst/>
              </a:prstGeom>
              <a:blipFill>
                <a:blip r:embed="rId2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/>
              <p:nvPr/>
            </p:nvSpPr>
            <p:spPr>
              <a:xfrm>
                <a:off x="9750587" y="5333860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David "/>
                  </a:rPr>
                  <a:t>Decrypt the msg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587" y="5333860"/>
                <a:ext cx="2014079" cy="307777"/>
              </a:xfrm>
              <a:prstGeom prst="rect">
                <a:avLst/>
              </a:prstGeom>
              <a:blipFill>
                <a:blip r:embed="rId22"/>
                <a:stretch>
                  <a:fillRect l="-909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AD1E52A-06FE-7FB5-4FF7-935B69721805}"/>
              </a:ext>
            </a:extLst>
          </p:cNvPr>
          <p:cNvSpPr txBox="1"/>
          <p:nvPr/>
        </p:nvSpPr>
        <p:spPr>
          <a:xfrm>
            <a:off x="9783518" y="5882015"/>
            <a:ext cx="201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Verify Alice Identity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8C95B2-305E-B89F-739C-04858F0D29C7}"/>
              </a:ext>
            </a:extLst>
          </p:cNvPr>
          <p:cNvCxnSpPr>
            <a:cxnSpLocks/>
          </p:cNvCxnSpPr>
          <p:nvPr/>
        </p:nvCxnSpPr>
        <p:spPr>
          <a:xfrm flipH="1">
            <a:off x="10392071" y="5629189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A7963CC-3398-0B02-2856-DEBF2B01318A}"/>
              </a:ext>
            </a:extLst>
          </p:cNvPr>
          <p:cNvSpPr txBox="1"/>
          <p:nvPr/>
        </p:nvSpPr>
        <p:spPr>
          <a:xfrm>
            <a:off x="9742316" y="6421369"/>
            <a:ext cx="230085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David "/>
              </a:rPr>
              <a:t>Party with Alice Credit Card</a:t>
            </a:r>
            <a:endParaRPr lang="he-IL" sz="1400" dirty="0">
              <a:solidFill>
                <a:srgbClr val="C00000"/>
              </a:solidFill>
              <a:latin typeface="David 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2F5DE1-92CA-8930-075E-DB77B36EBD9F}"/>
              </a:ext>
            </a:extLst>
          </p:cNvPr>
          <p:cNvCxnSpPr>
            <a:cxnSpLocks/>
          </p:cNvCxnSpPr>
          <p:nvPr/>
        </p:nvCxnSpPr>
        <p:spPr>
          <a:xfrm flipH="1">
            <a:off x="10392972" y="6172943"/>
            <a:ext cx="3666" cy="2753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ED5EFCB-848C-CCB6-48E4-919AA660E5E1}"/>
              </a:ext>
            </a:extLst>
          </p:cNvPr>
          <p:cNvSpPr txBox="1"/>
          <p:nvPr/>
        </p:nvSpPr>
        <p:spPr>
          <a:xfrm>
            <a:off x="160085" y="191378"/>
            <a:ext cx="4055848" cy="872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Gen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eral flow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/>
              <p:nvPr/>
            </p:nvSpPr>
            <p:spPr>
              <a:xfrm>
                <a:off x="4163148" y="3658974"/>
                <a:ext cx="24316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David "/>
                  </a:rPr>
                  <a:t>Encrypt msg using SM4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48" y="3658974"/>
                <a:ext cx="2431605" cy="307777"/>
              </a:xfrm>
              <a:prstGeom prst="rect">
                <a:avLst/>
              </a:prstGeom>
              <a:blipFill>
                <a:blip r:embed="rId23"/>
                <a:stretch>
                  <a:fillRect l="-752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1F4CD9-AC99-F100-30AA-51D3FFDF44F9}"/>
              </a:ext>
            </a:extLst>
          </p:cNvPr>
          <p:cNvCxnSpPr>
            <a:cxnSpLocks/>
          </p:cNvCxnSpPr>
          <p:nvPr/>
        </p:nvCxnSpPr>
        <p:spPr>
          <a:xfrm flipH="1">
            <a:off x="5738899" y="3402509"/>
            <a:ext cx="3666" cy="2753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B048613-833D-C1D5-407D-F0E370986D2A}"/>
              </a:ext>
            </a:extLst>
          </p:cNvPr>
          <p:cNvSpPr txBox="1"/>
          <p:nvPr/>
        </p:nvSpPr>
        <p:spPr>
          <a:xfrm>
            <a:off x="9742316" y="4948342"/>
            <a:ext cx="24316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Split cyphered msg into blocks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p:pic>
        <p:nvPicPr>
          <p:cNvPr id="70" name="Graphic 69" descr="Credit card with solid fill">
            <a:extLst>
              <a:ext uri="{FF2B5EF4-FFF2-40B4-BE49-F238E27FC236}">
                <a16:creationId xmlns:a16="http://schemas.microsoft.com/office/drawing/2014/main" id="{2F3D741F-5E51-7E12-A66F-4A79EFEE2D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34234" y="6452604"/>
            <a:ext cx="307777" cy="307777"/>
          </a:xfrm>
          <a:prstGeom prst="rect">
            <a:avLst/>
          </a:prstGeom>
        </p:spPr>
      </p:pic>
      <p:pic>
        <p:nvPicPr>
          <p:cNvPr id="71" name="Graphic 70" descr="Credit card with solid fill">
            <a:extLst>
              <a:ext uri="{FF2B5EF4-FFF2-40B4-BE49-F238E27FC236}">
                <a16:creationId xmlns:a16="http://schemas.microsoft.com/office/drawing/2014/main" id="{78C4C7C1-9AAA-E7FC-F48D-9648B6CB7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71372" y="3115246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0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F0DD-D36B-4490-5E1A-A4E534810BB9}"/>
              </a:ext>
            </a:extLst>
          </p:cNvPr>
          <p:cNvGrpSpPr/>
          <p:nvPr/>
        </p:nvGrpSpPr>
        <p:grpSpPr>
          <a:xfrm>
            <a:off x="3500231" y="2953598"/>
            <a:ext cx="5121985" cy="459836"/>
            <a:chOff x="6288560" y="4779901"/>
            <a:chExt cx="5121985" cy="459836"/>
          </a:xfrm>
        </p:grpSpPr>
        <p:sp>
          <p:nvSpPr>
            <p:cNvPr id="5" name="TextBox 4">
              <a:hlinkClick r:id="rId2"/>
              <a:extLst>
                <a:ext uri="{FF2B5EF4-FFF2-40B4-BE49-F238E27FC236}">
                  <a16:creationId xmlns:a16="http://schemas.microsoft.com/office/drawing/2014/main" id="{96FD17FE-75E9-DBB7-DE27-39E51F0C9EC4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</a:t>
              </a:r>
              <a:r>
                <a:rPr lang="en-US" sz="2000" b="1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Implemantion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6" name="Picture 5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D5D8C91E-5894-E33F-D821-D3B309AC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EA5CF7-3E26-11B6-0D9F-A3C95074DEB8}"/>
              </a:ext>
            </a:extLst>
          </p:cNvPr>
          <p:cNvSpPr txBox="1"/>
          <p:nvPr/>
        </p:nvSpPr>
        <p:spPr>
          <a:xfrm>
            <a:off x="2160664" y="884027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Thank You </a:t>
            </a: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ea typeface="+mj-ea"/>
                <a:cs typeface="David" panose="020E0502060401010101" pitchFamily="34" charset="-79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53D4-7DE6-3D10-8DC6-0A731F2FA45A}"/>
              </a:ext>
            </a:extLst>
          </p:cNvPr>
          <p:cNvSpPr txBox="1"/>
          <p:nvPr/>
        </p:nvSpPr>
        <p:spPr>
          <a:xfrm>
            <a:off x="164363" y="5314412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- 316575620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- 207756552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79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692947" y="1734588"/>
            <a:ext cx="10806105" cy="37471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Secure Key Exchange: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In cryptography, secure key exchange is crucial for protecting communication channels.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Ensures that only the intended parties can access the shared secret key.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Evolution of Diffie-Hellman: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 classical Diffie-Hellman key exchange method was introduced in 1976.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ECDH (Elliptic Curve Diffie-Hellman) is an advanced version, leveraging elliptic curves for enhanced security and efficiency.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ECDH ?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25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Definition: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curves are defined by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are constants.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These curves have unique mathematical properties that make them useful in cryptography.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Properties: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 difficulty of solving the Elliptic Curve Discrete Logarithm Problem (ECDLP) forms the basis of security.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Smaller key sizes compared to other cryptographic systems provide equivalent security levels, leading to faster computations and reduced storage requirements.</a:t>
                </a:r>
              </a:p>
              <a:p>
                <a:pPr lvl="1">
                  <a:lnSpc>
                    <a:spcPct val="150000"/>
                  </a:lnSpc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blipFill>
                <a:blip r:embed="rId3"/>
                <a:stretch>
                  <a:fillRect l="-599" r="-9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Basics of Elliptic Curves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7" name="Picture 6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2DE2601-52B4-36E8-81FA-60E7A046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06" y="2691425"/>
            <a:ext cx="2612189" cy="26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/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b="1" i="0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Generator Point </a:t>
                </a:r>
                <a14:m>
                  <m:oMath xmlns:m="http://schemas.openxmlformats.org/officeDocument/2006/math">
                    <m:r>
                      <a:rPr lang="en-US" sz="2200" b="1" i="1" u="sng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𝑮</m:t>
                    </m:r>
                  </m:oMath>
                </a14:m>
                <a:endParaRPr lang="en-US" sz="2200" b="1" i="1" u="sng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en-US" sz="2200" b="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</a:t>
                </a: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generator point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a point on the curve from which all other points on the curve can be generated through scalar multiplication.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has two key properties: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lies on the curve: The coordinates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must satisfy the curve equation.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generates the entire group of points on the curve: 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repeatedly added to itself, it should produce every point on the curve exactly once before repeating. This means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generates a cyclic subgroup of maximum possible order.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blipFill>
                <a:blip r:embed="rId2"/>
                <a:stretch>
                  <a:fillRect l="-766" t="-1373" r="-883" b="-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/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Curve: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blipFill>
                <a:blip r:embed="rId3"/>
                <a:stretch>
                  <a:fillRect l="-1873" t="-12941" b="-3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/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800" b="0" i="0" dirty="0">
                    <a:latin typeface="David "/>
                    <a:cs typeface="David" panose="020E0502060401010101" pitchFamily="34" charset="-79"/>
                  </a:rPr>
                  <a:t> : generator: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blipFill>
                <a:blip r:embed="rId4"/>
                <a:stretch>
                  <a:fillRect t="-8696" b="-2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7E61E0-0DFC-A907-E552-53E983EE360A}"/>
              </a:ext>
            </a:extLst>
          </p:cNvPr>
          <p:cNvSpPr txBox="1"/>
          <p:nvPr/>
        </p:nvSpPr>
        <p:spPr>
          <a:xfrm>
            <a:off x="2685292" y="12139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Mathematics definitions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/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requirements: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4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27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!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≡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0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𝑚𝑜𝑑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he-IL" sz="2800" dirty="0">
                  <a:solidFill>
                    <a:prstClr val="black"/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3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956888-0B82-4B96-C483-57403BF8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72949"/>
            <a:ext cx="9954490" cy="2796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8C02A-9ABB-F387-E6AC-33B9AFE1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840" y="909774"/>
            <a:ext cx="8667611" cy="278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/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he-IL"/>
                </a:defPPr>
                <a:lvl1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defRPr sz="540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  <a:blipFill>
                <a:blip r:embed="rId5"/>
                <a:stretch>
                  <a:fillRect t="-16000" b="-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6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79930" y="1318953"/>
            <a:ext cx="9980252" cy="42081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Overview of Key Exchange: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Key exchange is the process by which cryptographic keys are securely shared between parties.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Ensures that both parties can communicate securely without prior shared secret keys.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David 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Public and Private Keys: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Each party generates a pair of keys: a private key (kept secret) and a public key (shared openly).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</a:rPr>
              <a:t>The security of the system relies on the private key remaining confidential.</a:t>
            </a:r>
            <a:endParaRPr lang="en-US" sz="2000" dirty="0">
              <a:latin typeface="David 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Principles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658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7C0793-4D49-9DAD-9642-A8CB32C37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3" t="1810" r="10523" b="31459"/>
          <a:stretch/>
        </p:blipFill>
        <p:spPr>
          <a:xfrm>
            <a:off x="1774432" y="1539162"/>
            <a:ext cx="8576355" cy="4297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06D0C-9CC6-26ED-1F59-02F3F9E27C82}"/>
              </a:ext>
            </a:extLst>
          </p:cNvPr>
          <p:cNvSpPr txBox="1"/>
          <p:nvPr/>
        </p:nvSpPr>
        <p:spPr>
          <a:xfrm>
            <a:off x="2197596" y="207195"/>
            <a:ext cx="8073958" cy="973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Process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18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Discrete Logarithm Problem (ECDLP):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The security of ECDH relies on the difficulty of solving the ECDLP.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Given a point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and a multiple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𝑄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𝑘𝑃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on an elliptic curve, it is computationally infeasible to determine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is large.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Diffie-Hellman (ECDH):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ECDH achieves the same level of security with smaller key sizes compared to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For example, a 256-bit key in ECDH provides comparable security to a 3072-bit key in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blipFill>
                <a:blip r:embed="rId3"/>
                <a:stretch>
                  <a:fillRect l="-666" r="-5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Security Aspects of ECDH</a:t>
            </a:r>
          </a:p>
        </p:txBody>
      </p:sp>
    </p:spTree>
    <p:extLst>
      <p:ext uri="{BB962C8B-B14F-4D97-AF65-F5344CB8AC3E}">
        <p14:creationId xmlns:p14="http://schemas.microsoft.com/office/powerpoint/2010/main" val="165575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1928</Words>
  <Application>Microsoft Office PowerPoint</Application>
  <PresentationFormat>Widescreen</PresentationFormat>
  <Paragraphs>275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Courier New</vt:lpstr>
      <vt:lpstr>David</vt:lpstr>
      <vt:lpstr>David </vt:lpstr>
      <vt:lpstr>Office Theme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SM4  A Chinese National Standard for Block Cipher </vt:lpstr>
      <vt:lpstr>Configuration </vt:lpstr>
      <vt:lpstr>SM4</vt:lpstr>
      <vt:lpstr>Round</vt:lpstr>
      <vt:lpstr>Function F</vt:lpstr>
      <vt:lpstr>"Key Expansion"</vt:lpstr>
      <vt:lpstr>Security Analysis of SM4</vt:lpstr>
      <vt:lpstr>PowerPoint Presentation</vt:lpstr>
      <vt:lpstr>SM4 VS AES VS 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יובל רוזנר</dc:creator>
  <cp:lastModifiedBy>יובל רוזנר</cp:lastModifiedBy>
  <cp:revision>10</cp:revision>
  <dcterms:created xsi:type="dcterms:W3CDTF">2024-07-17T09:49:33Z</dcterms:created>
  <dcterms:modified xsi:type="dcterms:W3CDTF">2024-07-19T13:10:16Z</dcterms:modified>
</cp:coreProperties>
</file>